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28.xml.rels" ContentType="application/vnd.openxmlformats-package.relationships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3.jpeg" ContentType="image/jpeg"/>
  <Override PartName="/ppt/media/image9.png" ContentType="image/png"/>
  <Override PartName="/ppt/media/image12.jpeg" ContentType="image/jpeg"/>
  <Override PartName="/ppt/media/image7.jpeg" ContentType="image/jpeg"/>
  <Override PartName="/ppt/media/image11.jpeg" ContentType="image/jpeg"/>
  <Override PartName="/ppt/media/image18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10.png" ContentType="image/png"/>
  <Override PartName="/ppt/media/image6.jpeg" ContentType="image/jpeg"/>
  <Override PartName="/ppt/media/image8.png" ContentType="image/png"/>
  <Override PartName="/ppt/media/image14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0080625" cy="7559675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CC32920-4DB5-4F94-AB01-409F13E99B3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Hi, can I speak with you privately?”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That's not appropriate.”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They asked you to stop.”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is a private venue.”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C61D0F-232F-4C02-BE2A-6CA1F627DD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318E6D-7EA1-479F-867B-BAD45B827B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ADC697-F3BE-40B3-B1E2-EE2EA29DB16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CA6C1D-C876-4731-9ED7-1CA518D0DAF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EA4105-8FDC-45F1-B8E0-B149A5F8FD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CD170C-521B-4FCC-B72D-0847AACEAE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C31E3B-6D34-43C5-8BDD-AB9F38811E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F6D80C-9113-40AD-9695-C5CD90DC86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B1DAAD-A155-4304-B208-FABE2832F0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833D4E-67AD-4203-B6AB-8DA44045CD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46CAD8-3C98-460C-9811-22FFC76B20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31BBE3-C567-400E-8BE9-FB52482425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2ADF992-249D-4AA9-8D09-967C1523F64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gitlab.com/otter-tech/coc-incident-response-workshop/raw/master/report-template-for-responders.docx?inline=false" TargetMode="External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264600"/>
            <a:ext cx="9071640" cy="59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Code of Conduct Enforcement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Workshop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Please change your display name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to include your pronouns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(if you're comfortable sharing them)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Participants,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select your name, More &gt;, Rename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CC NC-BY-SA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Otter Tech LLC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sharp@otter.technology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Report Template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Most important: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How to identify the reported person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Reporter's contact info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Key points of the incident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hlinkClick r:id="rId1"/>
              </a:rPr>
              <a:t>Link to download report template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Takin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g an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Incid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ent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Repo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rt:</a:t>
            </a:r>
            <a:br>
              <a:rPr sz="4400"/>
            </a:b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QUE</a:t>
            </a: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ST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Quiet place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- offer a private room / private chat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Unsafe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- call another incident responder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Emotions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- "You felt (emotion) when (behavior)"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Security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-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how to protect reporter privacy &amp; safety?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Timeline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- when will the CoC committee meet?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Get reporter's contact info.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Thank the reporter.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Practice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Receiving Reports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Discussion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Any questions that came up?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the incident responder: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was hard, complex, or complicated?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the reporter: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did the incident responder do well?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techniques did they use?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Any effective phrases?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504000" y="18324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(Break)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Once you're back,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write "Back" in the chat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Following up 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Incident Reports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Intent vs. Impact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7" name="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8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" name="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>
                <a:gd name="textAreaLeft" fmla="*/ 173520 w 1250640"/>
                <a:gd name="textAreaRight" fmla="*/ 990720 w 1250640"/>
                <a:gd name="textAreaTop" fmla="*/ 127800 h 832320"/>
                <a:gd name="textAreaBottom" fmla="*/ 667800 h 832320"/>
              </a:gdLst>
              <a:ahLst/>
              <a:rect l="textAreaLeft" t="textAreaTop" r="textAreaRight" b="textAreaBottom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</a:path>
                <a:path fill="none" w="21600" h="21600"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</a:path>
                <a:path fill="none" w="21600" h="21600"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</a:path>
                <a:path fill="none" w="21600" h="21600"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</a:path>
                <a:path fill="none" w="21600" h="21600"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</a:path>
                <a:path fill="none" w="21600" h="21600"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</a:path>
                <a:path fill="none" w="21600" h="21600"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</a:path>
                <a:path fill="none" w="21600" h="21600"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</a:path>
                <a:path fill="none" w="21600" h="21600"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</a:path>
                <a:path fill="none" w="21600" h="21600"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</a:path>
                <a:path fill="none" w="21600" h="21600"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</a:path>
                <a:path fill="none" w="21600" h="21600"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000000"/>
                  </a:solidFill>
                  <a:latin typeface="Arial"/>
                </a:rPr>
                <a:t>Intent</a:t>
              </a:r>
              <a:endParaRPr b="0" lang="en-US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"/>
            <p:cNvSpPr/>
            <p:nvPr/>
          </p:nvSpPr>
          <p:spPr>
            <a:xfrm>
              <a:off x="3600360" y="4313520"/>
              <a:ext cx="1724040" cy="802800"/>
            </a:xfrm>
            <a:prstGeom prst="rightArrow">
              <a:avLst>
                <a:gd name="adj1" fmla="val 50000"/>
                <a:gd name="adj2" fmla="val 53688"/>
              </a:avLst>
            </a:pr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When does intent matter?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Goal: Stop the inappropriate behavior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Ask the reported person: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Do you agree this behavior was inappropriate?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Do you agree to change this behavior?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Based on those answers, tell your CoC committee if you think the reported person</a:t>
            </a:r>
            <a:br>
              <a:rPr sz="3200"/>
            </a:b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intends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to continue the behavior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Microaggressions: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Constant Inequality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Microaggressions are under-reported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Harm caused because your identity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is not considered "the default"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e.g. disability, race, gender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Can be traumatic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Can be smaller harm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that builds up over time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ow-openclipart-Viscious-Speed.svg_0" descr=""/>
          <p:cNvPicPr/>
          <p:nvPr/>
        </p:nvPicPr>
        <p:blipFill>
          <a:blip r:embed="rId1"/>
          <a:stretch/>
        </p:blipFill>
        <p:spPr>
          <a:xfrm rot="17203200">
            <a:off x="5283360" y="2097360"/>
            <a:ext cx="5522760" cy="509400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 flipH="1">
            <a:off x="7192440" y="3464640"/>
            <a:ext cx="2284200" cy="24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Microaggressions: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Constant Inequality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59882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01760" indent="-3013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Microaggression examples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01760" indent="-3013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Interpersonal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: a sexist joke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01760" indent="-3013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Lack of representation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: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there are no Black or Asian community members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01760" indent="-3013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Policy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: no live captioning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conference talks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01760" indent="-3013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Structural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: websites are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not accessible to a screen reader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Pow-openclipart-Viscious-Speed.svg_1" descr=""/>
          <p:cNvPicPr/>
          <p:nvPr/>
        </p:nvPicPr>
        <p:blipFill>
          <a:blip r:embed="rId1"/>
          <a:stretch/>
        </p:blipFill>
        <p:spPr>
          <a:xfrm rot="17203200">
            <a:off x="5283360" y="2097360"/>
            <a:ext cx="5522760" cy="509400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 flipH="1">
            <a:off x="7192440" y="3464640"/>
            <a:ext cx="2284200" cy="24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What about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False Reporting?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 marL="345600" indent="-2592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What does a reporter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have to lose?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91200" indent="-259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Community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91200" indent="-259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Career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91200" indent="-259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Safety &amp; mental health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5600" indent="-2592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Society favors reported person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91200" indent="-259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less likely to face consequences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5600" indent="-2592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Microaggressions &amp; sexual harassment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are under reported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5600" indent="-2592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Believe reporters by default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1909440"/>
            <a:ext cx="3291480" cy="274284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 txBox="1"/>
          <p:nvPr/>
        </p:nvSpPr>
        <p:spPr>
          <a:xfrm>
            <a:off x="6743520" y="4752720"/>
            <a:ext cx="2407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Adam Lehman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Workshop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Slide presentations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Please ask questions!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 "raise hand" or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ask in chat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Breaks: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15 min break at 1:15 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15 min break at 2:30 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577840" y="1805040"/>
            <a:ext cx="3800160" cy="2533320"/>
          </a:xfrm>
          <a:prstGeom prst="rect">
            <a:avLst/>
          </a:prstGeom>
          <a:ln w="0">
            <a:noFill/>
          </a:ln>
        </p:spPr>
      </p:pic>
      <p:sp>
        <p:nvSpPr>
          <p:cNvPr id="51" name=""/>
          <p:cNvSpPr txBox="1"/>
          <p:nvPr/>
        </p:nvSpPr>
        <p:spPr>
          <a:xfrm>
            <a:off x="5839920" y="4462920"/>
            <a:ext cx="3276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Public domain: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U.S. Department of Agriculture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Reversed Power Dynamics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Be cautious of when the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power dynamic is reversed: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94880" indent="-2980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"racism against white people"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94880" indent="-2980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"sexist discrimination of men"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94880" indent="-2980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other "reverse-isms"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Reporting process can be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used to harass minorities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"Our CoC Committee determined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this was not a Code of Conduct violation"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6333120" y="4389120"/>
            <a:ext cx="28411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Jesper Sehested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Pluslexia.com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5709600" y="1842120"/>
            <a:ext cx="3800160" cy="240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Potential Consequences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Final Warning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 not interact with reporter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 not talk about specific 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Removal of inappropriate material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Removal from leadership positions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Temporary Ban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Permanent Ban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Evaluating Reports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Risk and Impact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Risk: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physically unsafe?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impacts mental health?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risk of behavior being repeated?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Impact: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number of witnesses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authority / leadership of reported person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impact to people from marginalized groups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Evaluating Risk: Examples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6" name="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xBody>
                    <a:bodyPr lIns="90000" rIns="90000" tIns="46800" bIns="468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Deciding Response: Examples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8" name="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xBody>
                    <a:bodyPr lIns="90000" rIns="90000" tIns="46800" bIns="468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Permanent Ban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Before Speaking to a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Reported Person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Write down: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Their behavior and impact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 plan to change their behavior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Consequences for their behavior (?)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What will happen if they don't agree to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modify their behavior?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Who can they appeal the decision to?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Common responses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being reported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Defensiveness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Denial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Blame shifting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Seeking reassurance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Apology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Manipulation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Emotion CC BY 2.0 Osamu Kaneko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"Calling in" vs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"Calling Out"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72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10400" indent="-3078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Minimize number of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incident responders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10400" indent="-3078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Use teaming language: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20800" indent="-3078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our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community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20800" indent="-3078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we need your help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10400" indent="-3078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Shared community goals: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20800" indent="-3078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collaboration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20800" indent="-3078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constructive communication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10400" indent="-3078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Practice new skills privately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194160" y="1871640"/>
            <a:ext cx="3371400" cy="380016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 txBox="1"/>
          <p:nvPr/>
        </p:nvSpPr>
        <p:spPr>
          <a:xfrm>
            <a:off x="6298200" y="6035040"/>
            <a:ext cx="3792600" cy="42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Blame CC BY 2.0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周小逸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Following up with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reported person: </a:t>
            </a: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BIRDS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 marL="328320" indent="0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Go to a private place / private message or video chat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Have an exit plan. Bring another responder if a ban is likely.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State what their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Behavior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was without judgment words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State the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Impact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on the community or marginalized group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Allow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the reported person to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Respond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Don't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say who the reporter was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Set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a plan to change their behavior</a:t>
            </a:r>
            <a:br>
              <a:rPr sz="32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28320" indent="0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Accept apologies on behalf of the reporter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Practice: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Following up with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Reported Person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Ground Rules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This is a safe(r) space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If you are asked to stop, you will stop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Be open to new knowledge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Acknowledge different lived experiences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 w="0">
            <a:noFill/>
          </a:ln>
        </p:spPr>
      </p:pic>
      <p:sp>
        <p:nvSpPr>
          <p:cNvPr id="55" name="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Steve Johnson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18324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(Break)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Once you're back,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write "Back" in the chat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Following up 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Incident Reports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Discussion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What questions came up?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the incident responder: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was hard, complex, or complicated?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the reported person: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did the incident responder do well?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techniques did they use?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Any effective phrases?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Following up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after an incident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Try to talk to everyone impacted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May need a public statement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Transparency reports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Whisper networks exist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Document the incident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May need to notify volunteers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Q&amp;A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Advanced 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Systemic Inequality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367200" indent="-275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Collective lack of action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Biased harmful policies or systems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Negatively impacts marginalized groups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Example: No 'religious symbols' policies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34400" indent="-275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Must choose between a headscarf &amp; education/jobs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34400" indent="-275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2x more Muslim girls don't go to secondary school in France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34400" indent="-275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Dealing with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Unwelcome Attendees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You aren’t permitted to attend the conference”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Don’t provide details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Ask them to leave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This is a private venue”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Get onsite help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Report for trespassing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Know your local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trespassing laws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Mike Mozart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Dealing with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Weapons Policy Violations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Weapons are not allowed at our conference”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Ask them to leave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Come back without the weapon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 not argue, be firm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Ask staff, response team, security to help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If there is a safety risk, call 911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Conflicts of Interest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pPr marL="371520" indent="-278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Is anyone a friend or coworker?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conference staff or volunteers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incident response team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papers committee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sponsors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71520" indent="-278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Review leadership positions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potential leaks: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other incident responders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volunteers &amp; staff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papers committee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board members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Jay Weldenbach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Personal Conflicts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Not all conflicts will be a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Code of Conduct violation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Communication breakdown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Is this a pattern?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Know emotional and verbal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abuse behaviors: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http://outofthefog.website/traits/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Martha Soukup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Vocabulary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WenQuanYi Micro Hei"/>
              </a:rPr>
              <a:t>Incident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WenQuanYi Micro Hei"/>
              </a:rPr>
              <a:t>Reporter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Reported person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Incident Responder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U.S. Army Africa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Confidentiality Issues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Reporter fears retaliation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NDAs &amp; severance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Police Investigation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Limit incident docs access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Ask around (discretely)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Often multiple incidents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Other grounds to dismiss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 w="0">
            <a:noFill/>
          </a:ln>
        </p:spPr>
      </p:pic>
      <p:sp>
        <p:nvSpPr>
          <p:cNvPr id="158" name="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Casey Marshall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Known Harassers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Not just internet trolls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Stalkers do show up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Power plays &amp; disruption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Have a mitigation plan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Strict confidentiality plan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Ensure attendee safety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Paul VanDerWerf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Incident Responder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Duties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5713920" cy="49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393120" indent="-2948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WenQuanYi Micro Hei"/>
              </a:rPr>
              <a:t>Workshop covers: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Taking an incident report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Protecting reporter privacy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Evaluating a report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Encouraging a change in behavior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Deciding consequences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Following up with reported person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93120" indent="-2948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Off topic: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Responding to impacted people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Documenting the incident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6378120" y="1867680"/>
            <a:ext cx="3424680" cy="2286000"/>
          </a:xfrm>
          <a:prstGeom prst="rect">
            <a:avLst/>
          </a:prstGeom>
          <a:ln w="0">
            <a:noFill/>
          </a:ln>
        </p:spPr>
      </p:pic>
      <p:sp>
        <p:nvSpPr>
          <p:cNvPr id="63" name=""/>
          <p:cNvSpPr txBox="1"/>
          <p:nvPr/>
        </p:nvSpPr>
        <p:spPr>
          <a:xfrm>
            <a:off x="6747120" y="433260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Open Knowledge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When taking a report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517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06080" indent="-3045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Listen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Ask clarifying questions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Acknowledge emotions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Thank the reporter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Next steps and timeline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06080" indent="-3045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Don't: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Judge the reported person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Promise any particular action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Ask how to handle the situation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painteverything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Acknowledging Reporter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Emotions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81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You felt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(emotion)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when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(behavior)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"You felt scared when their raised their voice."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Feels too direct? Try: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"So you felt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(emotion)</a:t>
            </a:r>
            <a:br>
              <a:rPr sz="2800"/>
            </a:b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when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(behavior)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?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"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I'm hearing that you felt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(emotion)</a:t>
            </a:r>
            <a:br>
              <a:rPr sz="2800"/>
            </a:b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when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(behavior)."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"Nonviolent communication" by Marshall B. Rosenberg, PhD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Common Reporter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Emotions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Repeating themselves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Becoming flustered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Talking fast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Judgment words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Anger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Mistrust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Emotion CC BY 2.0 Osamu Kaneko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Handling Privacy Concerns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Report will be confidential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Take an anonymous report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Tell reported person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 witness overheard / saw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6126480" y="3951360"/>
            <a:ext cx="3219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Locked CC BY 2.0 montillon.a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6110280" y="1851120"/>
            <a:ext cx="3224520" cy="198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91775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2024-05-02T13:12:39Z</dcterms:modified>
  <cp:revision>284</cp:revision>
  <dc:subject/>
  <dc:title/>
</cp:coreProperties>
</file>